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616" r:id="rId2"/>
    <p:sldId id="668" r:id="rId3"/>
    <p:sldId id="696" r:id="rId4"/>
    <p:sldId id="730" r:id="rId5"/>
    <p:sldId id="697" r:id="rId6"/>
    <p:sldId id="691" r:id="rId7"/>
    <p:sldId id="699" r:id="rId8"/>
    <p:sldId id="700" r:id="rId9"/>
    <p:sldId id="703" r:id="rId10"/>
    <p:sldId id="701" r:id="rId11"/>
    <p:sldId id="698" r:id="rId12"/>
    <p:sldId id="704" r:id="rId13"/>
    <p:sldId id="705" r:id="rId14"/>
    <p:sldId id="706" r:id="rId15"/>
    <p:sldId id="707" r:id="rId16"/>
    <p:sldId id="708" r:id="rId17"/>
    <p:sldId id="692" r:id="rId18"/>
    <p:sldId id="694" r:id="rId19"/>
    <p:sldId id="693" r:id="rId20"/>
    <p:sldId id="709" r:id="rId21"/>
    <p:sldId id="710" r:id="rId22"/>
    <p:sldId id="711" r:id="rId23"/>
    <p:sldId id="712" r:id="rId24"/>
    <p:sldId id="713" r:id="rId25"/>
    <p:sldId id="715" r:id="rId26"/>
    <p:sldId id="714" r:id="rId27"/>
    <p:sldId id="716" r:id="rId28"/>
    <p:sldId id="717" r:id="rId29"/>
    <p:sldId id="718" r:id="rId30"/>
    <p:sldId id="719" r:id="rId31"/>
    <p:sldId id="720" r:id="rId32"/>
    <p:sldId id="669" r:id="rId33"/>
    <p:sldId id="688" r:id="rId34"/>
    <p:sldId id="687" r:id="rId35"/>
    <p:sldId id="689" r:id="rId36"/>
    <p:sldId id="723" r:id="rId37"/>
    <p:sldId id="724" r:id="rId38"/>
    <p:sldId id="725" r:id="rId39"/>
    <p:sldId id="727" r:id="rId40"/>
    <p:sldId id="728" r:id="rId41"/>
    <p:sldId id="726" r:id="rId42"/>
    <p:sldId id="729" r:id="rId43"/>
    <p:sldId id="721" r:id="rId44"/>
    <p:sldId id="731" r:id="rId45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24" autoAdjust="0"/>
    <p:restoredTop sz="75202" autoAdjust="0"/>
  </p:normalViewPr>
  <p:slideViewPr>
    <p:cSldViewPr>
      <p:cViewPr>
        <p:scale>
          <a:sx n="100" d="100"/>
          <a:sy n="100" d="100"/>
        </p:scale>
        <p:origin x="-832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handoutMaster" Target="handoutMasters/handout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935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970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Gill Sans"/>
                <a:cs typeface="Gill San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nytimes.com/interactive/2012/08/05/sports/olympics/the-100-meter-dash-one-race-every-medalist-ever.html" TargetMode="External"/><Relationship Id="rId3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gif"/><Relationship Id="rId3" Type="http://schemas.openxmlformats.org/officeDocument/2006/relationships/image" Target="../media/image20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228600" y="1219200"/>
            <a:ext cx="8077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r" eaLnBrk="1" hangingPunct="1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INFM 603: Information Technology and Organizational Context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495800" y="3962400"/>
            <a:ext cx="44196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225675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Jimmy Lin</a:t>
            </a:r>
          </a:p>
          <a:p>
            <a:pPr>
              <a:tabLst>
                <a:tab pos="2225675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The </a:t>
            </a: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iSchool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/>
            </a:r>
            <a:b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University of Maryland</a:t>
            </a:r>
            <a:b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endParaRPr lang="en-U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>
              <a:tabLst>
                <a:tab pos="2225675" algn="l"/>
              </a:tabLst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Thursday, </a:t>
            </a: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November 1, </a:t>
            </a: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2012</a:t>
            </a: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609600" y="1676400"/>
            <a:ext cx="8305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eaLnBrk="1" hangingPunct="1"/>
            <a:r>
              <a:rPr lang="en-US" sz="3600" dirty="0" smtClean="0">
                <a:solidFill>
                  <a:schemeClr val="bg1"/>
                </a:solidFill>
                <a:latin typeface="Gill Sans"/>
                <a:cs typeface="Gill Sans"/>
              </a:rPr>
              <a:t>Session </a:t>
            </a:r>
            <a:r>
              <a:rPr lang="en-US" sz="3600" dirty="0" smtClean="0">
                <a:solidFill>
                  <a:schemeClr val="bg1"/>
                </a:solidFill>
                <a:latin typeface="Gill Sans"/>
                <a:cs typeface="Gill Sans"/>
              </a:rPr>
              <a:t>9: Visualization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7" name="Picture 6" descr="webglobelg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4114800"/>
            <a:ext cx="990600" cy="990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43000" y="6494046"/>
            <a:ext cx="68304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Material borrowed from slides by Ben </a:t>
            </a:r>
            <a:r>
              <a:rPr lang="en-US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Shneiderman</a:t>
            </a: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 for his visualization course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rgbClr val="FFFFFF"/>
                </a:solidFill>
                <a:latin typeface="Gill Sans"/>
                <a:cs typeface="Gill Sans"/>
              </a:rPr>
              <a:t>Compare: </a:t>
            </a:r>
            <a:r>
              <a:rPr lang="en-US" b="0" dirty="0" smtClean="0">
                <a:solidFill>
                  <a:srgbClr val="FFFFFF"/>
                </a:solidFill>
                <a:latin typeface="Gill Sans"/>
                <a:cs typeface="Gill Sans"/>
                <a:hlinkClick r:id="rId2"/>
              </a:rPr>
              <a:t>New York Times interactive visualization</a:t>
            </a:r>
            <a:endParaRPr lang="en-US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pic>
        <p:nvPicPr>
          <p:cNvPr id="3" name="Picture 2" descr="track-field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"/>
            <a:ext cx="9144000" cy="58904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722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rgbClr val="FFFFFF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rgbClr val="FFFFFF"/>
                </a:solidFill>
                <a:latin typeface="Gill Sans"/>
                <a:cs typeface="Gill Sans"/>
              </a:rPr>
              <a:t>junkcharts.typepad.com</a:t>
            </a:r>
            <a:r>
              <a:rPr lang="en-US" b="0" dirty="0">
                <a:solidFill>
                  <a:srgbClr val="FFFFFF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rgbClr val="FFFFFF"/>
                </a:solidFill>
                <a:latin typeface="Gill Sans"/>
                <a:cs typeface="Gill Sans"/>
              </a:rPr>
              <a:t>junk_charts</a:t>
            </a:r>
            <a:r>
              <a:rPr lang="en-US" b="0" dirty="0">
                <a:solidFill>
                  <a:srgbClr val="FFFFFF"/>
                </a:solidFill>
                <a:latin typeface="Gill Sans"/>
                <a:cs typeface="Gill Sans"/>
              </a:rPr>
              <a:t>/music/</a:t>
            </a:r>
            <a:endParaRPr lang="en-US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689391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Graphs (+ Variants)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Suitable for what types of data?</a:t>
            </a:r>
          </a:p>
          <a:p>
            <a:r>
              <a:rPr lang="en-US" dirty="0" smtClean="0"/>
              <a:t>What makes a good line graph?</a:t>
            </a:r>
            <a:endParaRPr lang="en-US" dirty="0"/>
          </a:p>
        </p:txBody>
      </p:sp>
      <p:pic>
        <p:nvPicPr>
          <p:cNvPr id="4" name="Picture 3" descr="good_line_graph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286000"/>
            <a:ext cx="5257800" cy="40543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nces.ed.gov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nceskids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/help/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user_guide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/graph/images/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line.jpg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020755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Stacked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time-series data “stacked” on top of each other</a:t>
            </a:r>
          </a:p>
          <a:p>
            <a:pPr lvl="1"/>
            <a:r>
              <a:rPr lang="en-US" dirty="0" smtClean="0"/>
              <a:t>Useful for showing aggregates</a:t>
            </a:r>
          </a:p>
          <a:p>
            <a:r>
              <a:rPr lang="en-US" dirty="0" smtClean="0"/>
              <a:t>Sometimes called “stream graphs”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6057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witter_WorldCup2010_timeli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426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918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bynam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3933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324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www.babynamewizard.com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/voyager#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789935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eer-stack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" y="1"/>
            <a:ext cx="9144640" cy="68773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62400" y="6519446"/>
            <a:ext cx="518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hci.stanford.edu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jheer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/files/zoo/</a:t>
            </a:r>
          </a:p>
        </p:txBody>
      </p:sp>
    </p:spTree>
    <p:extLst>
      <p:ext uri="{BB962C8B-B14F-4D97-AF65-F5344CB8AC3E}">
        <p14:creationId xmlns:p14="http://schemas.microsoft.com/office/powerpoint/2010/main" val="26427331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eer-small-multip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9144000" cy="64328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62400" y="6519446"/>
            <a:ext cx="518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hci.stanford.edu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jheer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/files/zoo/</a:t>
            </a:r>
          </a:p>
        </p:txBody>
      </p:sp>
    </p:spTree>
    <p:extLst>
      <p:ext uri="{BB962C8B-B14F-4D97-AF65-F5344CB8AC3E}">
        <p14:creationId xmlns:p14="http://schemas.microsoft.com/office/powerpoint/2010/main" val="13806290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Small Multiples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small graphs arranged in a grid</a:t>
            </a:r>
          </a:p>
          <a:p>
            <a:r>
              <a:rPr lang="en-US" dirty="0" smtClean="0"/>
              <a:t>Advantages and disadvantages?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1416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ood-id-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700"/>
            <a:ext cx="6477000" cy="647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informationdesignmdippold.files.wordpress.com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/2011/06/good-id-1.jpg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410766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Lines</a:t>
            </a:r>
            <a:endParaRPr lang="en-US" dirty="0"/>
          </a:p>
        </p:txBody>
      </p:sp>
      <p:pic>
        <p:nvPicPr>
          <p:cNvPr id="4" name="Content Placeholder 3" descr="sparkline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7" b="3267"/>
          <a:stretch>
            <a:fillRect/>
          </a:stretch>
        </p:blipFill>
        <p:spPr>
          <a:xfrm>
            <a:off x="990600" y="1497914"/>
            <a:ext cx="7239000" cy="4369486"/>
          </a:xfrm>
        </p:spPr>
      </p:pic>
      <p:sp>
        <p:nvSpPr>
          <p:cNvPr id="5" name="TextBox 4"/>
          <p:cNvSpPr txBox="1"/>
          <p:nvPr/>
        </p:nvSpPr>
        <p:spPr>
          <a:xfrm>
            <a:off x="0" y="6519446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http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www.plainlanguage.com.au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sparklines.png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338458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visualizations?</a:t>
            </a:r>
          </a:p>
          <a:p>
            <a:pPr lvl="1"/>
            <a:r>
              <a:rPr lang="en-US" dirty="0" smtClean="0"/>
              <a:t>Human perceptual skills are remarkable</a:t>
            </a:r>
          </a:p>
          <a:p>
            <a:pPr lvl="1"/>
            <a:r>
              <a:rPr lang="en-US" dirty="0" smtClean="0"/>
              <a:t>Human image storage storage is fast and vast</a:t>
            </a:r>
            <a:endParaRPr lang="en-US" dirty="0" smtClean="0"/>
          </a:p>
          <a:p>
            <a:r>
              <a:rPr lang="en-US" dirty="0" smtClean="0"/>
              <a:t>What are visualizations for?</a:t>
            </a:r>
            <a:endParaRPr lang="en-US" dirty="0" smtClean="0"/>
          </a:p>
          <a:p>
            <a:pPr lvl="1"/>
            <a:r>
              <a:rPr lang="en-US" dirty="0" smtClean="0"/>
              <a:t>A </a:t>
            </a:r>
            <a:r>
              <a:rPr lang="en-US" dirty="0" smtClean="0"/>
              <a:t>good visualization tells a story</a:t>
            </a:r>
          </a:p>
          <a:p>
            <a:pPr lvl="1"/>
            <a:r>
              <a:rPr lang="en-US" dirty="0" smtClean="0"/>
              <a:t>A great visualization delivers insight</a:t>
            </a:r>
          </a:p>
          <a:p>
            <a:r>
              <a:rPr lang="en-US" dirty="0" smtClean="0"/>
              <a:t>Science as well as an art…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6357015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Bar Graphs (+ Variants)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Suitable for what types of data</a:t>
            </a:r>
            <a:r>
              <a:rPr lang="en-US" dirty="0" smtClean="0"/>
              <a:t>?</a:t>
            </a:r>
          </a:p>
          <a:p>
            <a:r>
              <a:rPr lang="en-US" dirty="0" smtClean="0"/>
              <a:t>Following examples from d3.js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2667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r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990600"/>
            <a:ext cx="9144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239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r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9144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7229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9144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465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914400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465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Suitable for what types of data</a:t>
            </a:r>
            <a:r>
              <a:rPr lang="en-US" dirty="0" smtClean="0"/>
              <a:t>?</a:t>
            </a:r>
          </a:p>
          <a:p>
            <a:r>
              <a:rPr lang="en-US" dirty="0" smtClean="0"/>
              <a:t>Note availability of other ways to encode data at points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1122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10-29 at 10.38.1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"/>
            <a:ext cx="8306377" cy="61726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www.gapminder.org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413273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Pie Charts (+ Variants)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Suitable for what types of data?</a:t>
            </a:r>
          </a:p>
          <a:p>
            <a:r>
              <a:rPr lang="en-US" dirty="0" smtClean="0"/>
              <a:t>Different ways for labeling</a:t>
            </a:r>
          </a:p>
        </p:txBody>
      </p:sp>
      <p:pic>
        <p:nvPicPr>
          <p:cNvPr id="6" name="Picture 5" descr="pi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514600"/>
            <a:ext cx="3581400" cy="3581400"/>
          </a:xfrm>
          <a:prstGeom prst="rect">
            <a:avLst/>
          </a:prstGeom>
        </p:spPr>
      </p:pic>
      <p:pic>
        <p:nvPicPr>
          <p:cNvPr id="7" name="Picture 6" descr="00000051_PieChart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590800"/>
            <a:ext cx="45299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495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Chart Junk</a:t>
            </a:r>
            <a:endParaRPr lang="en-US" dirty="0"/>
          </a:p>
        </p:txBody>
      </p:sp>
      <p:pic>
        <p:nvPicPr>
          <p:cNvPr id="4" name="Picture 3" descr="pie-chart-bad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5867400" cy="3651672"/>
          </a:xfrm>
          <a:prstGeom prst="rect">
            <a:avLst/>
          </a:prstGeom>
        </p:spPr>
      </p:pic>
      <p:pic>
        <p:nvPicPr>
          <p:cNvPr id="5" name="Picture 4" descr="pie-chart-bad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975957"/>
            <a:ext cx="4556991" cy="27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0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Sunburst Trees</a:t>
            </a:r>
            <a:endParaRPr lang="en-US" dirty="0"/>
          </a:p>
        </p:txBody>
      </p:sp>
      <p:pic>
        <p:nvPicPr>
          <p:cNvPr id="4" name="Picture 3" descr="sunbur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066800"/>
            <a:ext cx="5562600" cy="57364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62400" y="6519446"/>
            <a:ext cx="518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hci.stanford.edu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jheer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/files/zoo/</a:t>
            </a:r>
          </a:p>
        </p:txBody>
      </p:sp>
    </p:spTree>
    <p:extLst>
      <p:ext uri="{BB962C8B-B14F-4D97-AF65-F5344CB8AC3E}">
        <p14:creationId xmlns:p14="http://schemas.microsoft.com/office/powerpoint/2010/main" val="12131218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Ingredients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Types of data</a:t>
            </a:r>
          </a:p>
          <a:p>
            <a:pPr lvl="1"/>
            <a:r>
              <a:rPr lang="en-US" dirty="0" smtClean="0"/>
              <a:t>Categorical data</a:t>
            </a:r>
          </a:p>
          <a:p>
            <a:pPr lvl="1"/>
            <a:r>
              <a:rPr lang="en-US" dirty="0" smtClean="0"/>
              <a:t>Ordinal data</a:t>
            </a:r>
          </a:p>
          <a:p>
            <a:pPr lvl="1"/>
            <a:r>
              <a:rPr lang="en-US" dirty="0" smtClean="0"/>
              <a:t>Continuous data</a:t>
            </a:r>
          </a:p>
          <a:p>
            <a:r>
              <a:rPr lang="en-US" dirty="0" smtClean="0"/>
              <a:t>Ways of representing data</a:t>
            </a:r>
          </a:p>
          <a:p>
            <a:pPr lvl="1"/>
            <a:r>
              <a:rPr lang="en-US" dirty="0" smtClean="0"/>
              <a:t>Height</a:t>
            </a:r>
          </a:p>
          <a:p>
            <a:pPr lvl="1"/>
            <a:r>
              <a:rPr lang="en-US" dirty="0" smtClean="0"/>
              <a:t>Width</a:t>
            </a:r>
          </a:p>
          <a:p>
            <a:pPr lvl="1"/>
            <a:r>
              <a:rPr lang="en-US" dirty="0" smtClean="0"/>
              <a:t>Thickness</a:t>
            </a:r>
          </a:p>
          <a:p>
            <a:pPr lvl="1"/>
            <a:r>
              <a:rPr lang="en-US" dirty="0" smtClean="0"/>
              <a:t>Area</a:t>
            </a:r>
          </a:p>
          <a:p>
            <a:pPr lvl="1"/>
            <a:r>
              <a:rPr lang="en-US" dirty="0" smtClean="0"/>
              <a:t>Angles</a:t>
            </a:r>
          </a:p>
          <a:p>
            <a:pPr lvl="1"/>
            <a:r>
              <a:rPr lang="en-US" dirty="0" smtClean="0"/>
              <a:t>Size</a:t>
            </a:r>
          </a:p>
          <a:p>
            <a:pPr lvl="1"/>
            <a:r>
              <a:rPr lang="en-US" dirty="0" smtClean="0"/>
              <a:t>Shape</a:t>
            </a:r>
          </a:p>
          <a:p>
            <a:pPr lvl="1"/>
            <a:r>
              <a:rPr lang="en-US" dirty="0" smtClean="0"/>
              <a:t>Color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0086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Icicle Diagrams</a:t>
            </a:r>
            <a:endParaRPr lang="en-US" dirty="0"/>
          </a:p>
        </p:txBody>
      </p:sp>
      <p:pic>
        <p:nvPicPr>
          <p:cNvPr id="4" name="Picture 3" descr="icic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6400"/>
            <a:ext cx="8128000" cy="4102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62400" y="6519446"/>
            <a:ext cx="518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hci.stanford.edu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jheer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/files/zoo/</a:t>
            </a:r>
          </a:p>
        </p:txBody>
      </p:sp>
    </p:spTree>
    <p:extLst>
      <p:ext uri="{BB962C8B-B14F-4D97-AF65-F5344CB8AC3E}">
        <p14:creationId xmlns:p14="http://schemas.microsoft.com/office/powerpoint/2010/main" val="22501986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Hierarchies</a:t>
            </a:r>
            <a:endParaRPr lang="en-US" dirty="0"/>
          </a:p>
        </p:txBody>
      </p:sp>
      <p:pic>
        <p:nvPicPr>
          <p:cNvPr id="5" name="Picture 4" descr="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89872" y="2193528"/>
            <a:ext cx="6375400" cy="2191544"/>
          </a:xfrm>
          <a:prstGeom prst="rect">
            <a:avLst/>
          </a:prstGeom>
        </p:spPr>
      </p:pic>
      <p:pic>
        <p:nvPicPr>
          <p:cNvPr id="4" name="Picture 3" descr="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90600"/>
            <a:ext cx="6428509" cy="2209800"/>
          </a:xfrm>
          <a:prstGeom prst="rect">
            <a:avLst/>
          </a:prstGeom>
        </p:spPr>
      </p:pic>
      <p:pic>
        <p:nvPicPr>
          <p:cNvPr id="6" name="Picture 5" descr="cluster-radi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781300"/>
            <a:ext cx="3886200" cy="3886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62400" y="6519446"/>
            <a:ext cx="518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hci.stanford.edu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jheer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/files/zoo/</a:t>
            </a:r>
          </a:p>
        </p:txBody>
      </p:sp>
    </p:spTree>
    <p:extLst>
      <p:ext uri="{BB962C8B-B14F-4D97-AF65-F5344CB8AC3E}">
        <p14:creationId xmlns:p14="http://schemas.microsoft.com/office/powerpoint/2010/main" val="22427905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TreeMaps</a:t>
            </a:r>
            <a:endParaRPr lang="en-US" dirty="0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Useful for representing hierarchical relationships</a:t>
            </a:r>
          </a:p>
          <a:p>
            <a:r>
              <a:rPr lang="en-US" dirty="0" smtClean="0"/>
              <a:t>Two mechanisms for coding information:</a:t>
            </a:r>
          </a:p>
          <a:p>
            <a:pPr lvl="1"/>
            <a:r>
              <a:rPr lang="en-US" dirty="0" smtClean="0"/>
              <a:t>Size and Color</a:t>
            </a:r>
          </a:p>
          <a:p>
            <a:pPr lvl="1"/>
            <a:r>
              <a:rPr lang="en-US" dirty="0" smtClean="0"/>
              <a:t>Physical location of boxes not usually meaningful</a:t>
            </a:r>
          </a:p>
          <a:p>
            <a:r>
              <a:rPr lang="en-US" dirty="0" smtClean="0"/>
              <a:t>Requires learning to read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8466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 l="842" t="27029" r="24628" b="19901"/>
          <a:stretch>
            <a:fillRect/>
          </a:stretch>
        </p:blipFill>
        <p:spPr bwMode="auto">
          <a:xfrm>
            <a:off x="612648" y="274320"/>
            <a:ext cx="8001000" cy="570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6324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www.smartmoney.com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/map-of-the-market/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611083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2" cstate="print"/>
          <a:srcRect t="16888" r="22119" b="20758"/>
          <a:stretch>
            <a:fillRect/>
          </a:stretch>
        </p:blipFill>
        <p:spPr bwMode="auto">
          <a:xfrm>
            <a:off x="609600" y="274320"/>
            <a:ext cx="7943850" cy="560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602700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Market mixed, February 8,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2008:</a:t>
            </a:r>
            <a:b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rgbClr val="009900"/>
                </a:solidFill>
                <a:latin typeface="Gill Sans"/>
                <a:cs typeface="Gill Sans"/>
              </a:rPr>
              <a:t>Energy </a:t>
            </a:r>
            <a:r>
              <a:rPr lang="en-US" sz="2400" b="0" dirty="0">
                <a:solidFill>
                  <a:srgbClr val="009900"/>
                </a:solidFill>
                <a:latin typeface="Gill Sans"/>
                <a:cs typeface="Gill Sans"/>
              </a:rPr>
              <a:t>&amp; Technology up</a:t>
            </a:r>
            <a:r>
              <a:rPr lang="en-US" sz="2400" b="0" dirty="0">
                <a:latin typeface="Gill Sans"/>
                <a:cs typeface="Gill Sans"/>
              </a:rPr>
              <a:t>, 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Financial &amp; Health Care down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632353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 l="754" t="23914" r="4774" b="7608"/>
          <a:stretch>
            <a:fillRect/>
          </a:stretch>
        </p:blipFill>
        <p:spPr bwMode="auto">
          <a:xfrm>
            <a:off x="612648" y="274320"/>
            <a:ext cx="8153400" cy="546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602700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Market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rises 319 points, November 13, 2007:</a:t>
            </a:r>
            <a:b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Five exceptions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2928612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Heatmaps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represented in a matrix</a:t>
            </a:r>
          </a:p>
          <a:p>
            <a:r>
              <a:rPr lang="en-US" dirty="0" smtClean="0"/>
              <a:t>Matrix values are code coded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3939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yetools_google_search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0"/>
            <a:ext cx="9296400" cy="137383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latin typeface="Gill Sans"/>
                <a:cs typeface="Gill Sans"/>
              </a:rPr>
              <a:t>http://</a:t>
            </a:r>
            <a:r>
              <a:rPr lang="en-US" b="0" dirty="0" err="1">
                <a:latin typeface="Gill Sans"/>
                <a:cs typeface="Gill Sans"/>
              </a:rPr>
              <a:t>eyetools.com</a:t>
            </a:r>
            <a:r>
              <a:rPr lang="en-US" b="0" dirty="0">
                <a:latin typeface="Gill Sans"/>
                <a:cs typeface="Gill Sans"/>
              </a:rPr>
              <a:t>/images/blog/2/</a:t>
            </a:r>
            <a:r>
              <a:rPr lang="en-US" b="0" dirty="0" err="1">
                <a:latin typeface="Gill Sans"/>
                <a:cs typeface="Gill Sans"/>
              </a:rPr>
              <a:t>google</a:t>
            </a:r>
            <a:r>
              <a:rPr lang="en-US" b="0" dirty="0">
                <a:latin typeface="Gill Sans"/>
                <a:cs typeface="Gill Sans"/>
              </a:rPr>
              <a:t>/</a:t>
            </a:r>
            <a:r>
              <a:rPr lang="en-US" b="0" dirty="0" err="1">
                <a:latin typeface="Gill Sans"/>
                <a:cs typeface="Gill Sans"/>
              </a:rPr>
              <a:t>eyetools_google_search.jpg</a:t>
            </a:r>
            <a:endParaRPr lang="en-US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61268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eeping_grid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200"/>
            <a:ext cx="9144000" cy="595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8942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Choropleth</a:t>
            </a:r>
            <a:r>
              <a:rPr lang="en-US" dirty="0" smtClean="0"/>
              <a:t> Maps</a:t>
            </a:r>
            <a:endParaRPr lang="en-US" dirty="0"/>
          </a:p>
        </p:txBody>
      </p:sp>
      <p:pic>
        <p:nvPicPr>
          <p:cNvPr id="6" name="Picture 5" descr="choroplet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7800"/>
            <a:ext cx="8270595" cy="4419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62400" y="6519446"/>
            <a:ext cx="518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hci.stanford.edu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jheer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/files/zoo/</a:t>
            </a:r>
          </a:p>
        </p:txBody>
      </p:sp>
    </p:spTree>
    <p:extLst>
      <p:ext uri="{BB962C8B-B14F-4D97-AF65-F5344CB8AC3E}">
        <p14:creationId xmlns:p14="http://schemas.microsoft.com/office/powerpoint/2010/main" val="39966243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an_Diego_Zoo_entrance_elephant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0200" y="0"/>
            <a:ext cx="11996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6111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lection04_vs_crime0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4" y="381000"/>
            <a:ext cx="7296696" cy="5943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www.geog.ucsb.edu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/~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jeff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gis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choropleth_maps.html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498930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almart-growth-micromaps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0"/>
            <a:ext cx="630083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www.excelcharts.com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/blog/animation-small-multiples-growth-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walmart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-excel-edition/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757286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Small Multiples vs. Animations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Advantages and disadvantages?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890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Networks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Types of networks: social networks, interaction networks, biological networks, computer networks, etc.</a:t>
            </a:r>
          </a:p>
          <a:p>
            <a:r>
              <a:rPr lang="en-US" dirty="0" smtClean="0"/>
              <a:t>Standard algorithm uses force-directed layout</a:t>
            </a:r>
            <a:endParaRPr lang="en-US" dirty="0"/>
          </a:p>
        </p:txBody>
      </p:sp>
      <p:pic>
        <p:nvPicPr>
          <p:cNvPr id="7" name="Picture 6" descr="force-directed-lay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1" y="2482593"/>
            <a:ext cx="4800600" cy="430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843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an_Diego_Zoo_entrance_elephant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0200" y="0"/>
            <a:ext cx="11996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6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vs. Interactive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Interactive visualizations allow users to “explore” the data</a:t>
            </a:r>
          </a:p>
          <a:p>
            <a:pPr lvl="1"/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Zoom and filter</a:t>
            </a:r>
          </a:p>
          <a:p>
            <a:pPr lvl="1"/>
            <a:r>
              <a:rPr lang="en-US" dirty="0" smtClean="0"/>
              <a:t>Details-on-demand</a:t>
            </a:r>
          </a:p>
          <a:p>
            <a:r>
              <a:rPr lang="en-US" dirty="0" smtClean="0"/>
              <a:t>Brushing </a:t>
            </a:r>
            <a:r>
              <a:rPr lang="en-US" dirty="0"/>
              <a:t>and </a:t>
            </a:r>
            <a:r>
              <a:rPr lang="en-US" dirty="0" smtClean="0"/>
              <a:t>linking is a powerful technique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074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 Porn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Informative visualizations vs. info porn</a:t>
            </a:r>
          </a:p>
          <a:p>
            <a:r>
              <a:rPr lang="en-US" dirty="0" smtClean="0"/>
              <a:t>Beware of </a:t>
            </a:r>
            <a:r>
              <a:rPr lang="en-US" dirty="0" err="1" smtClean="0"/>
              <a:t>infographics</a:t>
            </a:r>
            <a:r>
              <a:rPr lang="en-US" dirty="0" smtClean="0"/>
              <a:t> and chart junk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6623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_junk_effectiv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24000"/>
            <a:ext cx="7620000" cy="38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infosthetics.com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/archives/</a:t>
            </a:r>
            <a:r>
              <a:rPr lang="en-US" b="0" dirty="0" err="1" smtClean="0">
                <a:solidFill>
                  <a:schemeClr val="bg1"/>
                </a:solidFill>
                <a:latin typeface="Gill Sans"/>
                <a:cs typeface="Gill Sans"/>
              </a:rPr>
              <a:t>chart_junk_effective.jpg</a:t>
            </a:r>
            <a:endParaRPr lang="en-US" b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709637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keynote-chartjunk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00" y="1435100"/>
            <a:ext cx="5168900" cy="3594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thedoublethink.com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wp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-content/uploads/2009/07/keynote-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chartjunk.jpg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791445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www.captech.org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vcp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mathmania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/February/images/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GasGraph.jpg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3" name="Picture 2" descr="GasGraph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1430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592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51341</TotalTime>
  <Words>600</Words>
  <Application>Microsoft Macintosh PowerPoint</Application>
  <PresentationFormat>On-screen Show (4:3)</PresentationFormat>
  <Paragraphs>98</Paragraphs>
  <Slides>44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Default Design</vt:lpstr>
      <vt:lpstr>PowerPoint Presentation</vt:lpstr>
      <vt:lpstr>Visualization</vt:lpstr>
      <vt:lpstr>Raw Ingredients</vt:lpstr>
      <vt:lpstr>PowerPoint Presentation</vt:lpstr>
      <vt:lpstr>Static vs. Interactive</vt:lpstr>
      <vt:lpstr>Info Porn</vt:lpstr>
      <vt:lpstr>PowerPoint Presentation</vt:lpstr>
      <vt:lpstr>PowerPoint Presentation</vt:lpstr>
      <vt:lpstr>PowerPoint Presentation</vt:lpstr>
      <vt:lpstr>PowerPoint Presentation</vt:lpstr>
      <vt:lpstr>Line Graphs (+ Variants)</vt:lpstr>
      <vt:lpstr>Stacked Graphs</vt:lpstr>
      <vt:lpstr>PowerPoint Presentation</vt:lpstr>
      <vt:lpstr>PowerPoint Presentation</vt:lpstr>
      <vt:lpstr>PowerPoint Presentation</vt:lpstr>
      <vt:lpstr>PowerPoint Presentation</vt:lpstr>
      <vt:lpstr>Small Multiples</vt:lpstr>
      <vt:lpstr>PowerPoint Presentation</vt:lpstr>
      <vt:lpstr>Spark Lines</vt:lpstr>
      <vt:lpstr>Bar Graphs (+ Variants)</vt:lpstr>
      <vt:lpstr>PowerPoint Presentation</vt:lpstr>
      <vt:lpstr>PowerPoint Presentation</vt:lpstr>
      <vt:lpstr>PowerPoint Presentation</vt:lpstr>
      <vt:lpstr>PowerPoint Presentation</vt:lpstr>
      <vt:lpstr>Scatterplots</vt:lpstr>
      <vt:lpstr>PowerPoint Presentation</vt:lpstr>
      <vt:lpstr>Pie Charts (+ Variants)</vt:lpstr>
      <vt:lpstr>More Chart Junk</vt:lpstr>
      <vt:lpstr>Sunburst Trees</vt:lpstr>
      <vt:lpstr>Icicle Diagrams</vt:lpstr>
      <vt:lpstr>Visualizing Hierarchies</vt:lpstr>
      <vt:lpstr>TreeMaps</vt:lpstr>
      <vt:lpstr>PowerPoint Presentation</vt:lpstr>
      <vt:lpstr>PowerPoint Presentation</vt:lpstr>
      <vt:lpstr>PowerPoint Presentation</vt:lpstr>
      <vt:lpstr>Heatmaps</vt:lpstr>
      <vt:lpstr>PowerPoint Presentation</vt:lpstr>
      <vt:lpstr>PowerPoint Presentation</vt:lpstr>
      <vt:lpstr>Choropleth Maps</vt:lpstr>
      <vt:lpstr>PowerPoint Presentation</vt:lpstr>
      <vt:lpstr>PowerPoint Presentation</vt:lpstr>
      <vt:lpstr>Small Multiples vs. Animations</vt:lpstr>
      <vt:lpstr>Visualizing Networks</vt:lpstr>
      <vt:lpstr>PowerPoint Presentation</vt:lpstr>
    </vt:vector>
  </TitlesOfParts>
  <Manager/>
  <Company>University of Maryland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Jimmy Lin</dc:creator>
  <cp:keywords/>
  <dc:description/>
  <cp:lastModifiedBy>Jimmy Lin</cp:lastModifiedBy>
  <cp:revision>8490</cp:revision>
  <dcterms:created xsi:type="dcterms:W3CDTF">2012-09-06T21:39:14Z</dcterms:created>
  <dcterms:modified xsi:type="dcterms:W3CDTF">2012-10-29T16:56:06Z</dcterms:modified>
  <cp:category/>
</cp:coreProperties>
</file>